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0" r:id="rId3"/>
    <p:sldId id="274" r:id="rId4"/>
    <p:sldId id="257" r:id="rId5"/>
    <p:sldId id="258" r:id="rId6"/>
    <p:sldId id="265" r:id="rId7"/>
    <p:sldId id="266" r:id="rId8"/>
    <p:sldId id="275" r:id="rId9"/>
    <p:sldId id="260" r:id="rId10"/>
    <p:sldId id="278" r:id="rId11"/>
    <p:sldId id="263" r:id="rId12"/>
    <p:sldId id="276" r:id="rId13"/>
    <p:sldId id="277" r:id="rId14"/>
    <p:sldId id="280" r:id="rId15"/>
    <p:sldId id="279" r:id="rId16"/>
    <p:sldId id="264" r:id="rId17"/>
    <p:sldId id="261" r:id="rId18"/>
    <p:sldId id="262" r:id="rId19"/>
    <p:sldId id="259" r:id="rId20"/>
    <p:sldId id="268" r:id="rId21"/>
    <p:sldId id="269" r:id="rId22"/>
    <p:sldId id="271" r:id="rId23"/>
    <p:sldId id="272" r:id="rId24"/>
    <p:sldId id="273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139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74C4D2-FDF9-4163-BA86-B7490BCB1EC2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7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7"/>
            <a:ext cx="3037840" cy="465138"/>
          </a:xfrm>
          <a:prstGeom prst="rect">
            <a:avLst/>
          </a:prstGeom>
        </p:spPr>
        <p:txBody>
          <a:bodyPr vert="horz" wrap="square" lIns="92298" tIns="46149" rIns="92298" bIns="461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F9DA8ED-43DF-4B8F-8DCA-89803D706D7B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0628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6A5AEB-ACC8-47A5-A022-DCCEDBF61502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8" tIns="46149" rIns="92298" bIns="46149" rtlCol="0" anchor="ctr"/>
          <a:lstStyle/>
          <a:p>
            <a:pPr lvl="0"/>
            <a:endParaRPr lang="en-CA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5"/>
            <a:ext cx="5608320" cy="4183063"/>
          </a:xfrm>
          <a:prstGeom prst="rect">
            <a:avLst/>
          </a:prstGeom>
        </p:spPr>
        <p:txBody>
          <a:bodyPr vert="horz" lIns="92298" tIns="46149" rIns="92298" bIns="4614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7"/>
            <a:ext cx="3037840" cy="465138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7"/>
            <a:ext cx="3037840" cy="465138"/>
          </a:xfrm>
          <a:prstGeom prst="rect">
            <a:avLst/>
          </a:prstGeom>
        </p:spPr>
        <p:txBody>
          <a:bodyPr vert="horz" wrap="square" lIns="92298" tIns="46149" rIns="92298" bIns="461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788B92-BA44-4213-B3EA-114E1CF235A2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05110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3A0189-BD75-4E21-8FB6-16A37056AE79}" type="slidenum">
              <a:rPr lang="en-CA" altLang="en-US" smtClean="0"/>
              <a:pPr>
                <a:spcBef>
                  <a:spcPct val="0"/>
                </a:spcBef>
              </a:pPr>
              <a:t>1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43240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10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01317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D0A55A-ABC2-405D-8592-A0D91F10E3AB}" type="slidenum">
              <a:rPr lang="en-CA" altLang="en-US" smtClean="0"/>
              <a:pPr>
                <a:spcBef>
                  <a:spcPct val="0"/>
                </a:spcBef>
              </a:pPr>
              <a:t>11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0877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12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278720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13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77115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14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127794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15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197302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E18406-46DB-42FE-9E95-D884448B9905}" type="slidenum">
              <a:rPr lang="en-CA" altLang="en-US" smtClean="0"/>
              <a:pPr>
                <a:spcBef>
                  <a:spcPct val="0"/>
                </a:spcBef>
              </a:pPr>
              <a:t>16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9729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132D20-C78B-4638-8482-1DC6CFFB048F}" type="slidenum">
              <a:rPr lang="en-CA" altLang="en-US" smtClean="0"/>
              <a:pPr>
                <a:spcBef>
                  <a:spcPct val="0"/>
                </a:spcBef>
              </a:pPr>
              <a:t>17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11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4A58FD-B4A6-4E9F-B532-020662334153}" type="slidenum">
              <a:rPr lang="en-CA" altLang="en-US" smtClean="0"/>
              <a:pPr>
                <a:spcBef>
                  <a:spcPct val="0"/>
                </a:spcBef>
              </a:pPr>
              <a:t>18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824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D07315-4874-4F7C-8F7F-D752FEB770DE}" type="slidenum">
              <a:rPr lang="en-CA" altLang="en-US" smtClean="0"/>
              <a:pPr>
                <a:spcBef>
                  <a:spcPct val="0"/>
                </a:spcBef>
              </a:pPr>
              <a:t>19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417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FE09E1-A92C-4A3B-84EB-13BBB3025DBB}" type="slidenum">
              <a:rPr lang="en-CA" altLang="en-US" smtClean="0"/>
              <a:pPr>
                <a:spcBef>
                  <a:spcPct val="0"/>
                </a:spcBef>
              </a:pPr>
              <a:t>2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3371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B83008-2265-4DD6-9E54-E0508809A726}" type="slidenum">
              <a:rPr lang="en-CA" altLang="en-US" smtClean="0"/>
              <a:pPr>
                <a:spcBef>
                  <a:spcPct val="0"/>
                </a:spcBef>
              </a:pPr>
              <a:t>20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4373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69BF92-D64F-42FD-8FFD-A811729E71C3}" type="slidenum">
              <a:rPr lang="en-CA" altLang="en-US" smtClean="0"/>
              <a:pPr>
                <a:spcBef>
                  <a:spcPct val="0"/>
                </a:spcBef>
              </a:pPr>
              <a:t>21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00735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EE9E76-4718-49A7-BF31-82304A5B853C}" type="slidenum">
              <a:rPr lang="en-CA" altLang="en-US" smtClean="0"/>
              <a:pPr>
                <a:spcBef>
                  <a:spcPct val="0"/>
                </a:spcBef>
              </a:pPr>
              <a:t>22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3227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077BAE-3C73-40C3-9E03-8738598C4D18}" type="slidenum">
              <a:rPr lang="en-CA" altLang="en-US" smtClean="0"/>
              <a:pPr>
                <a:spcBef>
                  <a:spcPct val="0"/>
                </a:spcBef>
              </a:pPr>
              <a:t>23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5947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24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4021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CA687F-7CBA-48B7-A24E-FC07223AE8B8}" type="slidenum">
              <a:rPr lang="en-CA" altLang="en-US" smtClean="0"/>
              <a:pPr>
                <a:spcBef>
                  <a:spcPct val="0"/>
                </a:spcBef>
              </a:pPr>
              <a:t>3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8896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EB27B0-7B41-4232-B4AD-07EB45E15C0D}" type="slidenum">
              <a:rPr lang="en-CA" altLang="en-US" smtClean="0"/>
              <a:pPr>
                <a:spcBef>
                  <a:spcPct val="0"/>
                </a:spcBef>
              </a:pPr>
              <a:t>4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9427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B6392B-999F-4BFA-B865-D8CC327AE676}" type="slidenum">
              <a:rPr lang="en-CA" altLang="en-US" smtClean="0"/>
              <a:pPr>
                <a:spcBef>
                  <a:spcPct val="0"/>
                </a:spcBef>
              </a:pPr>
              <a:t>5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6151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2CCC79-A57C-489E-91B6-B2FE0736DD69}" type="slidenum">
              <a:rPr lang="en-CA" altLang="en-US" smtClean="0"/>
              <a:pPr>
                <a:spcBef>
                  <a:spcPct val="0"/>
                </a:spcBef>
              </a:pPr>
              <a:t>6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8364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0EE1B5-17B7-4C42-9AB5-2E1C164DEB74}" type="slidenum">
              <a:rPr lang="en-CA" altLang="en-US" smtClean="0"/>
              <a:pPr>
                <a:spcBef>
                  <a:spcPct val="0"/>
                </a:spcBef>
              </a:pPr>
              <a:t>7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6122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88B92-BA44-4213-B3EA-114E1CF235A2}" type="slidenum">
              <a:rPr lang="en-CA" altLang="en-US" smtClean="0"/>
              <a:pPr>
                <a:defRPr/>
              </a:pPr>
              <a:t>8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701611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19" indent="-2884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21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10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698" indent="-230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187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675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164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652" indent="-2307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D4EE4E-B0AE-49E4-B5D7-BA31BB017D0A}" type="slidenum">
              <a:rPr lang="en-CA" altLang="en-US" smtClean="0"/>
              <a:pPr>
                <a:spcBef>
                  <a:spcPct val="0"/>
                </a:spcBef>
              </a:pPr>
              <a:t>9</a:t>
            </a:fld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159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99125"/>
            <a:ext cx="12731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85800" y="6407386"/>
            <a:ext cx="424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400" dirty="0" smtClean="0"/>
              <a:t>Local Government Week - 2019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432C8-69A7-458B-9684-2BFA64B31948}" type="datetime2">
              <a:rPr lang="en-US"/>
              <a:pPr>
                <a:defRPr/>
              </a:pPr>
              <a:t>Wednesday, October 9, 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70150-6169-46E4-B792-532D7EB291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9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DF1FE-2173-4BCE-9062-CE71828C7438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E9F10-FBA9-456E-922A-3EFA960F64A0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2977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0009-DA8A-4A97-84C0-C669920C0D47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87E43-7028-4834-8C5B-0AC17E1823F8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18093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526088"/>
            <a:ext cx="1335087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34529" y="6254750"/>
            <a:ext cx="424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400" dirty="0" smtClean="0"/>
              <a:t>Local Government Week - 2019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50" y="1660082"/>
            <a:ext cx="8229600" cy="500927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5171F-390B-487D-A220-1AD758B67AB5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FB9F3-AE17-4D9A-8325-44D8C943FE7E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95888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8047-07BC-4792-8381-413060696F44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DCF6-6C13-48EB-83E9-BED24E4B8488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606729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0827-7FDA-4505-839B-1AD3D7246B67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56C9-747D-48B3-A157-36C178EFEC59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20431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3539D-1E86-4A5E-AD14-66071FC4CB86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D523B-02DD-47B4-BDBB-B0B2FD5096D0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843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C09E1-AF58-432F-89AF-D3FFD3A17DA5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1C9EC-14CB-4B55-A3C1-94B2DA9449FF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02117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4E4B6-79D4-47E8-AF1E-722B600DCAFA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CCBCB-CB7C-4181-A22F-A863F3D9F764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32013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857C-FA2A-4CAB-BF83-3FE183328DB7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C615E-E893-4C59-80BF-E0652C4643A2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27090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260D-947C-4CE3-84F6-68E279E69D84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FDEB6-060B-48A6-91A4-622DE8119F20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25174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B0F640-07EB-4FAD-A2DE-8347FE853A0E}" type="datetimeFigureOut">
              <a:rPr lang="en-CA"/>
              <a:pPr>
                <a:defRPr/>
              </a:pPr>
              <a:t>2019-10-09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3E4009-7A72-42BF-BAE5-7FE199440BE4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69" r:id="rId4"/>
    <p:sldLayoutId id="2147483978" r:id="rId5"/>
    <p:sldLayoutId id="2147483970" r:id="rId6"/>
    <p:sldLayoutId id="2147483971" r:id="rId7"/>
    <p:sldLayoutId id="2147483979" r:id="rId8"/>
    <p:sldLayoutId id="2147483972" r:id="rId9"/>
    <p:sldLayoutId id="2147483973" r:id="rId10"/>
    <p:sldLayoutId id="21474839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uTh31p1Ju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elections.ontarioschooltrustees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b="1" dirty="0" smtClean="0"/>
              <a:t>School board trustees: roles and responsibilities</a:t>
            </a:r>
            <a:endParaRPr lang="en-C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Local Government Week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October </a:t>
            </a:r>
            <a:r>
              <a:rPr lang="en-CA" smtClean="0"/>
              <a:t>21 </a:t>
            </a:r>
            <a:r>
              <a:rPr lang="en-CA" smtClean="0"/>
              <a:t>to</a:t>
            </a:r>
            <a:r>
              <a:rPr lang="en-CA" smtClean="0"/>
              <a:t> 26, </a:t>
            </a:r>
            <a:r>
              <a:rPr lang="en-CA" dirty="0" smtClean="0"/>
              <a:t>2019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#</a:t>
            </a:r>
            <a:r>
              <a:rPr lang="en-CA" b="1" dirty="0" err="1" smtClean="0"/>
              <a:t>LocalGovWeek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School </a:t>
            </a:r>
            <a:r>
              <a:rPr lang="en-CA" b="1" dirty="0" smtClean="0"/>
              <a:t>Board Responsibilities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942234" cy="4896544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School Boards are responsible for student achievement and well-being, for ensuring effective stewardship of the board’s resources and for delivering effective and appropriate education programs for their students.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44" y="1772816"/>
            <a:ext cx="403211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/>
              <a:t>School Board </a:t>
            </a:r>
            <a:r>
              <a:rPr lang="en-CA" b="1" dirty="0" smtClean="0"/>
              <a:t>Responsibilities</a:t>
            </a:r>
            <a:endParaRPr lang="en-CA" b="1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51519" y="1484784"/>
            <a:ext cx="8280921" cy="165618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2000" dirty="0" smtClean="0"/>
              <a:t>Collectively, the board of trustees:</a:t>
            </a:r>
          </a:p>
          <a:p>
            <a:pPr marL="0" indent="0">
              <a:spcBef>
                <a:spcPts val="0"/>
              </a:spcBef>
              <a:buNone/>
            </a:pPr>
            <a:endParaRPr lang="en-CA" sz="2000" dirty="0" smtClean="0"/>
          </a:p>
          <a:p>
            <a:pPr>
              <a:spcBef>
                <a:spcPts val="0"/>
              </a:spcBef>
            </a:pPr>
            <a:r>
              <a:rPr lang="en-CA" sz="2000" dirty="0"/>
              <a:t>s</a:t>
            </a:r>
            <a:r>
              <a:rPr lang="en-CA" sz="2000" dirty="0" smtClean="0"/>
              <a:t>ets the vision for the school board</a:t>
            </a:r>
          </a:p>
          <a:p>
            <a:pPr>
              <a:spcBef>
                <a:spcPts val="0"/>
              </a:spcBef>
            </a:pPr>
            <a:r>
              <a:rPr lang="en-CA" sz="2000" dirty="0" smtClean="0"/>
              <a:t>develops </a:t>
            </a:r>
            <a:r>
              <a:rPr lang="en-CA" sz="2000" dirty="0"/>
              <a:t>policies, allocates resources, and sets the goals that drive programs and operations in the board.</a:t>
            </a:r>
          </a:p>
          <a:p>
            <a:pPr>
              <a:spcBef>
                <a:spcPts val="0"/>
              </a:spcBef>
            </a:pPr>
            <a:r>
              <a:rPr lang="en-CA" sz="2000" dirty="0"/>
              <a:t>creates the district’s multi-year strategic plan for student achievement and well-being. </a:t>
            </a:r>
          </a:p>
          <a:p>
            <a:pPr>
              <a:spcBef>
                <a:spcPts val="0"/>
              </a:spcBef>
            </a:pPr>
            <a:r>
              <a:rPr lang="en-CA" sz="2000" dirty="0"/>
              <a:t>recruits and monitors the performance of the Director </a:t>
            </a:r>
            <a:r>
              <a:rPr lang="en-CA" sz="2000" dirty="0" smtClean="0"/>
              <a:t>of Education</a:t>
            </a:r>
            <a:r>
              <a:rPr lang="en-CA" dirty="0" smtClean="0"/>
              <a:t>.</a:t>
            </a:r>
            <a:endParaRPr lang="en-US" dirty="0"/>
          </a:p>
          <a:p>
            <a:pPr eaLnBrk="1" hangingPunct="1"/>
            <a:endParaRPr lang="en-CA" altLang="en-US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2589857" cy="191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</a:rPr>
              <a:t>X District School Board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660525"/>
            <a:ext cx="8229600" cy="4876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CUSTOMIZE THIS SLIDE FOR YOUR LOCAL BOARD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Suggested content includes: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rgbClr val="FF0000"/>
                </a:solidFill>
              </a:rPr>
              <a:t>Local board facts and figures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rgbClr val="FF0000"/>
                </a:solidFill>
              </a:rPr>
              <a:t>Board logo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rgbClr val="FF0000"/>
                </a:solidFill>
              </a:rPr>
              <a:t>Photo of the Director of Education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rgbClr val="FF0000"/>
                </a:solidFill>
              </a:rPr>
              <a:t>Photo/list of board of trustees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dirty="0">
                <a:solidFill>
                  <a:srgbClr val="FF0000"/>
                </a:solidFill>
              </a:rPr>
              <a:t>Where is the head office? What departments are located there?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X District School </a:t>
            </a:r>
            <a:r>
              <a:rPr lang="en-US" b="1" dirty="0" smtClean="0">
                <a:solidFill>
                  <a:srgbClr val="FF0000"/>
                </a:solidFill>
              </a:rPr>
              <a:t>Board cont.d</a:t>
            </a:r>
            <a:endParaRPr lang="en-US" b="1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76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CUSTOMIZE THIS SLIDE FOR YOUR LOCAL BOARD</a:t>
            </a:r>
          </a:p>
          <a:p>
            <a:pPr>
              <a:spcBef>
                <a:spcPts val="0"/>
              </a:spcBef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Suggested content includes:</a:t>
            </a:r>
          </a:p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List your board’s current priorities and main initiatives</a:t>
            </a:r>
          </a:p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Add your board advisory committees here, including PIC, SEAC, Indigenous Education, etc.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 District School Board cont.d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CUSTOMIZE THIS SLIDE FOR YOUR LOCAL </a:t>
            </a:r>
            <a:r>
              <a:rPr lang="en-US" dirty="0" smtClean="0">
                <a:solidFill>
                  <a:srgbClr val="FF0000"/>
                </a:solidFill>
              </a:rPr>
              <a:t>BOARD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Suggested content includes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Highlighting a key program, photos, videos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22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The Ontario Public School Boards’ Association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10445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Our board is a member of OPSBA, </a:t>
            </a:r>
            <a:r>
              <a:rPr lang="en-CA" sz="2000" b="1" dirty="0" smtClean="0"/>
              <a:t>which </a:t>
            </a:r>
            <a:r>
              <a:rPr lang="en-CA" sz="2000" b="1" dirty="0"/>
              <a:t>represents 31 public district school boards and 10 public school authorities across Ontario. </a:t>
            </a:r>
            <a:endParaRPr lang="en-CA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en-CA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sz="2000" b="1" dirty="0" smtClean="0"/>
              <a:t>OPSBA’s </a:t>
            </a:r>
            <a:r>
              <a:rPr lang="en-CA" sz="2000" b="1" dirty="0"/>
              <a:t>members serve the educational needs of nearly 70% of Ontario’s elementary and secondary students. The </a:t>
            </a:r>
            <a:r>
              <a:rPr lang="en-CA" sz="2000" b="1" dirty="0" smtClean="0"/>
              <a:t>Association, based in Toronto, </a:t>
            </a:r>
            <a:r>
              <a:rPr lang="en-CA" sz="2000" b="1" dirty="0"/>
              <a:t>advocates </a:t>
            </a:r>
            <a:r>
              <a:rPr lang="en-CA" sz="2000" b="1" dirty="0" smtClean="0"/>
              <a:t>to the provincial government on </a:t>
            </a:r>
            <a:r>
              <a:rPr lang="en-CA" sz="2000" b="1" dirty="0"/>
              <a:t>behalf of the best interests and needs of the public school system in Ontario. </a:t>
            </a:r>
            <a:endParaRPr lang="en-CA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en-CA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sz="2000" b="1" dirty="0" smtClean="0"/>
              <a:t>OPSBA </a:t>
            </a:r>
            <a:r>
              <a:rPr lang="en-CA" sz="2000" b="1" dirty="0"/>
              <a:t>believes that the role of public education is to provide </a:t>
            </a:r>
            <a:r>
              <a:rPr lang="en-CA" sz="2000" b="1" dirty="0" smtClean="0"/>
              <a:t>universally</a:t>
            </a:r>
            <a:r>
              <a:rPr lang="en-US" sz="2000" b="1" dirty="0"/>
              <a:t> </a:t>
            </a:r>
            <a:r>
              <a:rPr lang="en-CA" sz="2000" b="1" dirty="0" smtClean="0"/>
              <a:t>accessible </a:t>
            </a:r>
            <a:r>
              <a:rPr lang="en-CA" sz="2000" b="1" dirty="0"/>
              <a:t>education opportunities for all students regardless of their ethnic, racial or cultural backgrounds, social or economic status, individual exceptionality, or </a:t>
            </a:r>
            <a:r>
              <a:rPr lang="en-CA" sz="2000" b="1" dirty="0" smtClean="0"/>
              <a:t>religious </a:t>
            </a:r>
            <a:r>
              <a:rPr lang="en-CA" sz="2000" b="1" dirty="0"/>
              <a:t>affiliation</a:t>
            </a:r>
            <a:r>
              <a:rPr lang="en-CA" sz="2000" dirty="0"/>
              <a:t>.</a:t>
            </a:r>
            <a:endParaRPr lang="en-US" sz="2000" dirty="0"/>
          </a:p>
          <a:p>
            <a:r>
              <a:rPr lang="en-US" sz="2100" dirty="0" smtClean="0"/>
              <a:t>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02576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Who are the people in a </a:t>
            </a:r>
            <a:br>
              <a:rPr lang="en-CA" b="1" dirty="0" smtClean="0"/>
            </a:br>
            <a:r>
              <a:rPr lang="en-CA" b="1" dirty="0" smtClean="0"/>
              <a:t>school board?</a:t>
            </a:r>
            <a:endParaRPr lang="en-CA" b="1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85775" y="1660525"/>
            <a:ext cx="8229600" cy="48768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endParaRPr lang="en-CA" altLang="en-US" dirty="0" smtClean="0"/>
          </a:p>
          <a:p>
            <a:pPr eaLnBrk="1" hangingPunct="1">
              <a:spcBef>
                <a:spcPts val="0"/>
              </a:spcBef>
            </a:pPr>
            <a:r>
              <a:rPr lang="en-CA" altLang="en-US" b="1" dirty="0"/>
              <a:t>Students (YOU!)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dirty="0"/>
              <a:t>Parents and Caregivers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dirty="0" smtClean="0"/>
              <a:t>Trustees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dirty="0"/>
              <a:t>Teachers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dirty="0"/>
              <a:t>Education Workers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dirty="0" smtClean="0"/>
              <a:t>Principals</a:t>
            </a:r>
            <a:endParaRPr lang="en-CA" altLang="en-US" dirty="0"/>
          </a:p>
          <a:p>
            <a:pPr eaLnBrk="1" hangingPunct="1">
              <a:spcBef>
                <a:spcPts val="0"/>
              </a:spcBef>
            </a:pPr>
            <a:r>
              <a:rPr lang="en-CA" altLang="en-US" dirty="0"/>
              <a:t>Supervisory Officers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dirty="0" smtClean="0"/>
              <a:t>Director of Education</a:t>
            </a:r>
          </a:p>
        </p:txBody>
      </p:sp>
      <p:pic>
        <p:nvPicPr>
          <p:cNvPr id="28676" name="Picture 9" descr="C:\Users\tgoertz\AppData\Local\Microsoft\Windows\Temporary Internet Files\Content.IE5\6KBASRPK\MC9004457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8840"/>
            <a:ext cx="3551237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What makes for a strong education system?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844675"/>
            <a:ext cx="8229600" cy="3929063"/>
          </a:xfrm>
        </p:spPr>
        <p:txBody>
          <a:bodyPr rtlCol="0">
            <a:normAutofit fontScale="85000" lnSpcReduction="20000"/>
          </a:bodyPr>
          <a:lstStyle/>
          <a:p>
            <a:pPr marL="182880" indent="-18288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A system </a:t>
            </a:r>
            <a:r>
              <a:rPr lang="en-CA" dirty="0"/>
              <a:t>that prepares students to become productive and contributing citizens is the foundation of a civil </a:t>
            </a:r>
            <a:r>
              <a:rPr lang="en-CA" dirty="0" smtClean="0"/>
              <a:t>society.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dirty="0" smtClean="0"/>
          </a:p>
          <a:p>
            <a:pPr marL="182880" indent="-18288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Ontario’s English public school boards provide universally accessible education </a:t>
            </a:r>
            <a:r>
              <a:rPr lang="en-CA" dirty="0"/>
              <a:t>for all students, regardless of their ethnic, racial, or cultural backgrounds; social or economic status; gender; individual exceptionality; or religious preference</a:t>
            </a:r>
            <a:r>
              <a:rPr lang="en-CA" dirty="0" smtClean="0"/>
              <a:t>.</a:t>
            </a:r>
          </a:p>
          <a:p>
            <a:pPr marL="182880" indent="-18288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  <a:p>
            <a:pPr marL="182880" indent="-18288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/>
              <a:t>Character education embraces values such as </a:t>
            </a:r>
            <a:r>
              <a:rPr lang="en-CA" dirty="0" smtClean="0"/>
              <a:t>citizenship, cooperation, courage, empathy, fairness, honesty, humility, inclusiveness, initiative, integrity, kindness, optimism, perseverance, resilience, respect, and responsibility.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6486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sz="4400" b="1" dirty="0" smtClean="0"/>
              <a:t>What </a:t>
            </a:r>
            <a:r>
              <a:rPr lang="en-CA" sz="4400" b="1" dirty="0"/>
              <a:t>are the “rules” for school?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85603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CA" altLang="en-US" dirty="0" smtClean="0"/>
              <a:t>Children and youth between the ages of six and 18 must be enrolled in a formal education program.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CA" altLang="en-US" dirty="0" smtClean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CA" altLang="en-US" dirty="0" smtClean="0"/>
              <a:t>An Ontario Secondary School Diploma (OSSD) requires students to complete 30 credits, complete the Ontario Secondary School Literacy Test and fulfill 40 hours of community involvement activities.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CA" altLang="en-US" dirty="0" smtClean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CA" dirty="0"/>
              <a:t>Students who leave school before earning the OSSD may be granted the Ontario Secondary School Certificate.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CA" altLang="en-US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CA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660400"/>
            <a:ext cx="7200800" cy="13827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Where does the funding </a:t>
            </a:r>
            <a:br>
              <a:rPr lang="en-CA" b="1" dirty="0" smtClean="0"/>
            </a:br>
            <a:r>
              <a:rPr lang="en-CA" b="1" dirty="0" smtClean="0"/>
              <a:t>come from?</a:t>
            </a:r>
            <a:endParaRPr lang="en-CA" b="1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64344" y="2492896"/>
            <a:ext cx="8229600" cy="3647584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endParaRPr lang="en-CA" altLang="en-US" dirty="0" smtClean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CA" altLang="en-US" dirty="0" smtClean="0"/>
              <a:t>The Kindergarten-Grade 12 education sector is the second-largest recipient of provincial funding, after healthcare. The Ontario provincial government spends more than $24.6 billion on education each year. The money comes from taxpayers across the province.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CA" altLang="en-US" dirty="0" smtClean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CA" altLang="en-US" dirty="0" smtClean="0"/>
              <a:t>Ontario’s public school trustees oversee budgets ranging from about $42 million to approximately $3.4 billion. </a:t>
            </a:r>
          </a:p>
          <a:p>
            <a:pPr eaLnBrk="1" hangingPunct="1"/>
            <a:endParaRPr lang="en-CA" altLang="en-US" dirty="0" smtClean="0"/>
          </a:p>
          <a:p>
            <a:pPr eaLnBrk="1" hangingPunct="1"/>
            <a:endParaRPr lang="en-CA" altLang="en-US" dirty="0" smtClean="0"/>
          </a:p>
        </p:txBody>
      </p:sp>
      <p:pic>
        <p:nvPicPr>
          <p:cNvPr id="36868" name="Picture 9" descr="C:\Users\tgoertz\AppData\Local\Microsoft\Windows\Temporary Internet Files\Content.IE5\D1JLRECU\MC9003892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116363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5084763"/>
            <a:ext cx="6140450" cy="12969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4400" b="1" dirty="0"/>
              <a:t>What do </a:t>
            </a:r>
            <a:r>
              <a:rPr lang="en-CA" sz="4400" b="1" u="sng" dirty="0"/>
              <a:t>you</a:t>
            </a:r>
            <a:r>
              <a:rPr lang="en-CA" sz="4400" b="1" dirty="0"/>
              <a:t> think </a:t>
            </a:r>
            <a:r>
              <a:rPr lang="en-CA" sz="4400" b="1" dirty="0" smtClean="0"/>
              <a:t>school board </a:t>
            </a:r>
            <a:r>
              <a:rPr lang="en-CA" sz="4400" b="1" dirty="0"/>
              <a:t>trustees do?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6250"/>
            <a:ext cx="6408737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149600"/>
            <a:ext cx="8425184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4400" b="1" dirty="0" smtClean="0"/>
              <a:t/>
            </a:r>
            <a:br>
              <a:rPr lang="en-CA" sz="4400" b="1" dirty="0" smtClean="0"/>
            </a:br>
            <a:r>
              <a:rPr lang="en-CA" sz="4400" b="1" dirty="0" smtClean="0"/>
              <a:t>Why </a:t>
            </a:r>
            <a:r>
              <a:rPr lang="en-CA" sz="4400" b="1" dirty="0"/>
              <a:t>do you think people run for public office?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38916" name="Picture 3" descr="C:\Users\tgoertz\AppData\Local\Microsoft\Windows\Temporary Internet Files\Content.IE5\D1JLRECU\MC9003013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1589087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060575"/>
            <a:ext cx="8424862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 smtClean="0"/>
              <a:t>Why </a:t>
            </a:r>
            <a:r>
              <a:rPr lang="en-CA" b="1" dirty="0"/>
              <a:t>is it important to vote 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in </a:t>
            </a:r>
            <a:r>
              <a:rPr lang="en-CA" b="1" dirty="0"/>
              <a:t>elections?</a:t>
            </a:r>
          </a:p>
        </p:txBody>
      </p:sp>
      <p:pic>
        <p:nvPicPr>
          <p:cNvPr id="3" name="Picture 2" descr="C:\Users\tgoertz\AppData\Local\Microsoft\Windows\Temporary Internet Files\Content.IE5\S7ICT4HP\MC90028092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19431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133600"/>
            <a:ext cx="8424863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What </a:t>
            </a:r>
            <a:r>
              <a:rPr lang="en-CA" b="1" dirty="0"/>
              <a:t>do you think my office looks like?</a:t>
            </a:r>
          </a:p>
        </p:txBody>
      </p:sp>
      <p:pic>
        <p:nvPicPr>
          <p:cNvPr id="2052" name="Picture 4" descr="C:\Users\Jennifer\AppData\Local\Microsoft\Windows\Temporary Internet Files\Content.IE5\0H4O85K5\desk_and_appl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8680"/>
            <a:ext cx="2520280" cy="21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582" y="2852936"/>
            <a:ext cx="8353425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/>
              <a:t/>
            </a:r>
            <a:br>
              <a:rPr lang="en-CA" b="1" dirty="0"/>
            </a:br>
            <a:r>
              <a:rPr lang="en-CA" b="1" dirty="0" smtClean="0"/>
              <a:t>Why are school boards important?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</p:txBody>
      </p:sp>
      <p:pic>
        <p:nvPicPr>
          <p:cNvPr id="3078" name="Picture 6" descr="C:\Users\Jennifer\AppData\Local\Microsoft\Windows\Temporary Internet Files\Content.IE5\P1E4R5XN\Schoo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0859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85775" y="2636838"/>
            <a:ext cx="8229600" cy="3900487"/>
          </a:xfrm>
        </p:spPr>
        <p:txBody>
          <a:bodyPr>
            <a:normAutofit fontScale="97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4000" b="1" dirty="0" smtClean="0"/>
              <a:t>Any questions?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4000" i="1" dirty="0" smtClean="0">
                <a:solidFill>
                  <a:srgbClr val="FF0000"/>
                </a:solidFill>
              </a:rPr>
              <a:t>Insert your contact information here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4000" i="1" dirty="0" smtClean="0">
                <a:solidFill>
                  <a:srgbClr val="FF0000"/>
                </a:solidFill>
              </a:rPr>
              <a:t>Photo, Email, Social Media </a:t>
            </a:r>
            <a:endParaRPr lang="en-CA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Education – It’s in our hands.</a:t>
            </a:r>
            <a:endParaRPr lang="en-CA" b="1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95288" y="1490663"/>
            <a:ext cx="8229600" cy="33353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CA" altLang="en-US" sz="2000" b="1" dirty="0" smtClean="0"/>
              <a:t>For a video that explains the role of school board trustees click:</a:t>
            </a:r>
            <a:r>
              <a:rPr lang="en-CA" altLang="en-US" b="1" dirty="0" smtClean="0"/>
              <a:t> </a:t>
            </a:r>
            <a:r>
              <a:rPr lang="en-CA" altLang="en-US" sz="1400" b="1" dirty="0" smtClean="0">
                <a:hlinkClick r:id="rId3"/>
              </a:rPr>
              <a:t>https://www.youtube.com/watch?v=ouTh31p1JuY</a:t>
            </a:r>
            <a:endParaRPr lang="en-CA" altLang="en-US" sz="1400" b="1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CA" altLang="en-US" b="1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CA" altLang="en-US" b="1" dirty="0"/>
          </a:p>
          <a:p>
            <a:pPr eaLnBrk="1" hangingPunct="1">
              <a:buFont typeface="Arial" charset="0"/>
              <a:buChar char="•"/>
              <a:defRPr/>
            </a:pPr>
            <a:endParaRPr lang="en-CA" altLang="en-US" b="1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CA" altLang="en-US" b="1" dirty="0"/>
          </a:p>
          <a:p>
            <a:pPr marL="0" indent="0" eaLnBrk="1" hangingPunct="1">
              <a:buFont typeface="Arial" charset="0"/>
              <a:buNone/>
              <a:defRPr/>
            </a:pPr>
            <a:endParaRPr lang="en-CA" altLang="en-US" b="1" dirty="0"/>
          </a:p>
          <a:p>
            <a:pPr marL="0" indent="0" eaLnBrk="1" hangingPunct="1">
              <a:buFont typeface="Arial" charset="0"/>
              <a:buNone/>
              <a:defRPr/>
            </a:pPr>
            <a:endParaRPr lang="en-CA" altLang="en-US" sz="1800" b="1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CA" altLang="en-US" sz="1800" dirty="0" smtClean="0"/>
              <a:t>This video was used to promote 2014’s Municipal and School Board Elections. Visit </a:t>
            </a:r>
            <a:r>
              <a:rPr lang="en-CA" altLang="en-US" sz="1800" dirty="0" smtClean="0">
                <a:hlinkClick r:id="rId4"/>
              </a:rPr>
              <a:t>www.elections.ontarioschooltrustees.org</a:t>
            </a:r>
            <a:r>
              <a:rPr lang="en-CA" altLang="en-US" sz="1800" dirty="0" smtClean="0"/>
              <a:t> to learn more about trustees and the municipal election process.</a:t>
            </a: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500313"/>
            <a:ext cx="69278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What is a school board trustee?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5112569" cy="446449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CA" sz="20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CA" sz="2000" dirty="0" smtClean="0"/>
              <a:t>School </a:t>
            </a:r>
            <a:r>
              <a:rPr lang="en-CA" sz="2000" dirty="0"/>
              <a:t>board trustees are the oldest form of elected representation in </a:t>
            </a:r>
            <a:r>
              <a:rPr lang="en-CA" sz="2000" dirty="0" smtClean="0"/>
              <a:t>Ontario.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CA" sz="20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CA" sz="2000" dirty="0" smtClean="0"/>
              <a:t>The office has been in existence since 1807 and represents citizens in the education decision-making process.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CA" sz="20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CA" sz="2000" dirty="0" smtClean="0"/>
              <a:t>The </a:t>
            </a:r>
            <a:r>
              <a:rPr lang="en-CA" sz="2000" dirty="0"/>
              <a:t>election of school board trustees </a:t>
            </a:r>
            <a:endParaRPr lang="en-CA" sz="20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CA" sz="2000" dirty="0" smtClean="0"/>
              <a:t>is </a:t>
            </a:r>
            <a:r>
              <a:rPr lang="en-CA" sz="2000" dirty="0"/>
              <a:t>governed by the </a:t>
            </a:r>
            <a:r>
              <a:rPr lang="en-CA" sz="2000" i="1" dirty="0"/>
              <a:t>Education Act </a:t>
            </a:r>
            <a:r>
              <a:rPr lang="en-CA" sz="2000" dirty="0"/>
              <a:t>and the </a:t>
            </a:r>
            <a:r>
              <a:rPr lang="en-CA" sz="2000" i="1" dirty="0"/>
              <a:t>Municipal Elections Act</a:t>
            </a:r>
            <a:r>
              <a:rPr lang="en-CA" sz="2000" dirty="0"/>
              <a:t>, 1996. Both are the laws or rules that trustees follow.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15364" name="Picture 6" descr="Image result for the meeting of the school truste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00213"/>
            <a:ext cx="3514725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5508625" y="4668838"/>
            <a:ext cx="3300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i="1" dirty="0"/>
              <a:t>A Meeting of the School Trustees – </a:t>
            </a:r>
            <a:r>
              <a:rPr lang="en-US" altLang="en-US" dirty="0" smtClean="0"/>
              <a:t>Robert Harris,1885</a:t>
            </a:r>
            <a:endParaRPr lang="en-US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Types of Trustees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24000"/>
            <a:ext cx="5112246" cy="4497288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CA" sz="2000" dirty="0" smtClean="0"/>
              <a:t>Trustees are elected </a:t>
            </a:r>
            <a:r>
              <a:rPr lang="en-CA" sz="2000" dirty="0"/>
              <a:t>every four years during municipal </a:t>
            </a:r>
            <a:r>
              <a:rPr lang="en-CA" sz="2000" dirty="0" smtClean="0"/>
              <a:t>and school board elections</a:t>
            </a:r>
            <a:r>
              <a:rPr lang="en-CA" sz="2000" dirty="0"/>
              <a:t>. There are 317 </a:t>
            </a:r>
            <a:r>
              <a:rPr lang="en-CA" sz="2000" dirty="0" smtClean="0"/>
              <a:t>publicly </a:t>
            </a:r>
            <a:r>
              <a:rPr lang="en-CA" sz="2000" dirty="0"/>
              <a:t>elected trustees representing the 31 public English school boards across </a:t>
            </a:r>
            <a:r>
              <a:rPr lang="en-CA" sz="2000" dirty="0" smtClean="0"/>
              <a:t>Ontario.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CA" sz="20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CA" sz="2000" dirty="0" smtClean="0"/>
              <a:t>Indigenous Trustees are appointed </a:t>
            </a:r>
            <a:r>
              <a:rPr lang="en-CA" sz="2000" dirty="0"/>
              <a:t>to the board by their First Nation. There are </a:t>
            </a:r>
            <a:r>
              <a:rPr lang="en-CA" sz="2000" dirty="0" smtClean="0"/>
              <a:t>15 </a:t>
            </a:r>
            <a:r>
              <a:rPr lang="en-CA" sz="2000" dirty="0"/>
              <a:t>appointed trustees among the 31 public English </a:t>
            </a:r>
            <a:r>
              <a:rPr lang="en-CA" sz="2000" dirty="0" smtClean="0"/>
              <a:t>district school </a:t>
            </a:r>
            <a:r>
              <a:rPr lang="en-CA" sz="2000" dirty="0"/>
              <a:t>boards across </a:t>
            </a:r>
            <a:r>
              <a:rPr lang="en-CA" sz="2000" dirty="0" smtClean="0"/>
              <a:t>Ontario.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CA" sz="20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CA" sz="2000" dirty="0"/>
              <a:t>Student Trustees </a:t>
            </a:r>
            <a:r>
              <a:rPr lang="en-CA" sz="2000" dirty="0" smtClean="0"/>
              <a:t>elected </a:t>
            </a:r>
            <a:r>
              <a:rPr lang="en-CA" sz="2000" dirty="0"/>
              <a:t>by the student body of the </a:t>
            </a:r>
            <a:r>
              <a:rPr lang="en-CA" sz="2000" dirty="0" smtClean="0"/>
              <a:t>district school board. </a:t>
            </a:r>
            <a:r>
              <a:rPr lang="en-CA" sz="2000" dirty="0"/>
              <a:t>The Ontario Student Trustees' </a:t>
            </a:r>
            <a:r>
              <a:rPr lang="en-CA" sz="2000" dirty="0" smtClean="0"/>
              <a:t>Association represents more than 2,000,000 students</a:t>
            </a:r>
            <a:r>
              <a:rPr lang="en-CA" sz="2000" dirty="0"/>
              <a:t>. 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22532" name="Picture 5" descr="http://staff.opsba.org/PublishingImages/elec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27498"/>
            <a:ext cx="3810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5508104" y="3861048"/>
            <a:ext cx="310725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CA" altLang="en-US" b="1" dirty="0"/>
              <a:t>The next Municipal and School Board Election </a:t>
            </a:r>
            <a:endParaRPr lang="en-CA" altLang="en-US" b="1" dirty="0" smtClean="0"/>
          </a:p>
          <a:p>
            <a:pPr algn="ctr"/>
            <a:r>
              <a:rPr lang="en-CA" altLang="en-US" b="1" dirty="0" smtClean="0"/>
              <a:t>will </a:t>
            </a:r>
            <a:r>
              <a:rPr lang="en-CA" altLang="en-US" b="1" dirty="0"/>
              <a:t>be held on </a:t>
            </a:r>
            <a:endParaRPr lang="en-CA" altLang="en-US" b="1" dirty="0" smtClean="0"/>
          </a:p>
          <a:p>
            <a:pPr algn="ctr"/>
            <a:r>
              <a:rPr lang="en-CA" altLang="en-US" b="1" dirty="0" smtClean="0"/>
              <a:t>October 24, 2022.</a:t>
            </a:r>
            <a:endParaRPr lang="en-CA" altLang="en-US" b="1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The role of the Trustee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4518025" cy="45767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sz="20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 smtClean="0"/>
              <a:t>School trustees are of the community, by the community and for the community.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sz="20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 smtClean="0"/>
              <a:t>They are members of the district school board and are locally-elected representatives of the public.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sz="20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 smtClean="0"/>
              <a:t>They are the community’s advocates for public education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17412" name="Picture 12" descr="C:\Users\tgoertz\AppData\Local\Microsoft\Windows\Temporary Internet Files\Content.IE5\D1JLRECU\MP90043926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430588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422275"/>
            <a:ext cx="8229600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Additional trustee responsibilities:</a:t>
            </a:r>
            <a:r>
              <a:rPr lang="en-CA" dirty="0" smtClean="0"/>
              <a:t>	</a:t>
            </a:r>
            <a:endParaRPr lang="en-CA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7544" y="4005064"/>
            <a:ext cx="6912768" cy="2448272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CA" altLang="en-US" sz="2000" dirty="0" smtClean="0"/>
              <a:t>Maintain focus on student achievement and well-being.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sz="2000" dirty="0" smtClean="0"/>
              <a:t>Consult with parents, students and supporters of the district on its multi-year plan.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sz="2000" dirty="0" smtClean="0"/>
              <a:t>Bring concerns of parents, students and supporters of the board to the attention of the district school board.</a:t>
            </a:r>
          </a:p>
          <a:p>
            <a:pPr eaLnBrk="1" hangingPunct="1">
              <a:spcBef>
                <a:spcPts val="0"/>
              </a:spcBef>
            </a:pPr>
            <a:r>
              <a:rPr lang="en-CA" altLang="en-US" sz="2000" dirty="0" smtClean="0"/>
              <a:t>Attend and participate in meetings of the board, including committee meetings.</a:t>
            </a:r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7" y="1556792"/>
            <a:ext cx="64801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CA" b="1" dirty="0" smtClean="0"/>
              <a:t>Why are trustees important?</a:t>
            </a:r>
            <a:endParaRPr lang="en-CA" b="1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85775" y="1484784"/>
            <a:ext cx="4591050" cy="5052541"/>
          </a:xfrm>
        </p:spPr>
        <p:txBody>
          <a:bodyPr/>
          <a:lstStyle/>
          <a:p>
            <a:endParaRPr lang="en-CA" alt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altLang="en-US" sz="2000" dirty="0" smtClean="0"/>
              <a:t>School boards trustees are locally and democratically elected. </a:t>
            </a:r>
          </a:p>
          <a:p>
            <a:pPr marL="0" indent="0">
              <a:spcBef>
                <a:spcPts val="0"/>
              </a:spcBef>
              <a:buNone/>
            </a:pPr>
            <a:endParaRPr lang="en-CA" alt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altLang="en-US" sz="2000" dirty="0" smtClean="0"/>
              <a:t>School board trustees are the only publicly elected official with the direct responsibility for the education of our children. </a:t>
            </a:r>
          </a:p>
          <a:p>
            <a:pPr marL="0" indent="0">
              <a:spcBef>
                <a:spcPts val="0"/>
              </a:spcBef>
              <a:buNone/>
            </a:pPr>
            <a:endParaRPr lang="en-CA" alt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altLang="en-US" sz="2000" dirty="0" smtClean="0"/>
              <a:t>School board trustees are communicators, problem solvers and most importantly, advocates for public education.</a:t>
            </a:r>
          </a:p>
          <a:p>
            <a:endParaRPr lang="en-CA" altLang="en-US" dirty="0" smtClean="0"/>
          </a:p>
        </p:txBody>
      </p:sp>
      <p:pic>
        <p:nvPicPr>
          <p:cNvPr id="2150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60525"/>
            <a:ext cx="327025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 Well-known school board trustees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982" y="2132856"/>
            <a:ext cx="6059488" cy="3887663"/>
          </a:xfrm>
        </p:spPr>
        <p:txBody>
          <a:bodyPr rtlCol="0">
            <a:normAutofit/>
          </a:bodyPr>
          <a:lstStyle/>
          <a:p>
            <a:pPr lvl="0"/>
            <a:r>
              <a:rPr lang="en-CA" sz="2000" dirty="0"/>
              <a:t>Current Members of Provincial Parliament (MPP) who were public school trustees </a:t>
            </a:r>
            <a:r>
              <a:rPr lang="en-CA" sz="2000" dirty="0" smtClean="0"/>
              <a:t>include:</a:t>
            </a:r>
            <a:r>
              <a:rPr lang="en-US" sz="2000" dirty="0"/>
              <a:t> </a:t>
            </a:r>
            <a:r>
              <a:rPr lang="en-CA" sz="2000" dirty="0" smtClean="0"/>
              <a:t>Former </a:t>
            </a:r>
            <a:r>
              <a:rPr lang="en-CA" sz="2000" dirty="0"/>
              <a:t>Premier Kathleen Wynne, Billy Pang, Catherine Fife, Chris Glover, Marit Stiles, Lisa Gretzky, Peggy Sattler, and Michael </a:t>
            </a:r>
            <a:r>
              <a:rPr lang="en-CA" sz="2000" dirty="0" err="1"/>
              <a:t>Coteau</a:t>
            </a:r>
            <a:r>
              <a:rPr lang="en-CA" sz="2000" dirty="0"/>
              <a:t>.  </a:t>
            </a:r>
            <a:endParaRPr lang="en-US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 smtClean="0"/>
              <a:t>Many MPs, Mayors </a:t>
            </a:r>
            <a:r>
              <a:rPr lang="en-CA" sz="2000" dirty="0"/>
              <a:t>and Municipal Councillors </a:t>
            </a:r>
            <a:r>
              <a:rPr lang="en-CA" sz="2000" dirty="0" smtClean="0"/>
              <a:t>were also public school board trustees</a:t>
            </a:r>
            <a:r>
              <a:rPr lang="en-CA" dirty="0" smtClean="0"/>
              <a:t>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0A0004EE51C7419555D12F546DEAB8" ma:contentTypeVersion="2" ma:contentTypeDescription="Create a new document." ma:contentTypeScope="" ma:versionID="d60b562faebcbc18a3cae0b63f568e4f">
  <xsd:schema xmlns:xsd="http://www.w3.org/2001/XMLSchema" xmlns:xs="http://www.w3.org/2001/XMLSchema" xmlns:p="http://schemas.microsoft.com/office/2006/metadata/properties" xmlns:ns1="http://schemas.microsoft.com/sharepoint/v3" xmlns:ns2="f2a323f5-7ffd-4d11-badd-a006b3e38e5d" targetNamespace="http://schemas.microsoft.com/office/2006/metadata/properties" ma:root="true" ma:fieldsID="49153369ac9fb5ad2c630408c1f013e5" ns1:_="" ns2:_="">
    <xsd:import namespace="http://schemas.microsoft.com/sharepoint/v3"/>
    <xsd:import namespace="f2a323f5-7ffd-4d11-badd-a006b3e38e5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323f5-7ffd-4d11-badd-a006b3e38e5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f2a323f5-7ffd-4d11-badd-a006b3e38e5d">4ETZJE77HMFJ-2102554853-12021</_dlc_DocId>
    <_dlc_DocIdUrl xmlns="f2a323f5-7ffd-4d11-badd-a006b3e38e5d">
      <Url>https://www.opsba.org/_layouts/15/DocIdRedir.aspx?ID=4ETZJE77HMFJ-2102554853-12021</Url>
      <Description>4ETZJE77HMFJ-2102554853-12021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884D374-76AE-4015-B611-C38FA8845F38}"/>
</file>

<file path=customXml/itemProps2.xml><?xml version="1.0" encoding="utf-8"?>
<ds:datastoreItem xmlns:ds="http://schemas.openxmlformats.org/officeDocument/2006/customXml" ds:itemID="{DDBF7671-8851-4D2D-B92C-24CE695AE282}"/>
</file>

<file path=customXml/itemProps3.xml><?xml version="1.0" encoding="utf-8"?>
<ds:datastoreItem xmlns:ds="http://schemas.openxmlformats.org/officeDocument/2006/customXml" ds:itemID="{5E85A8FC-3C7B-4A45-9EFA-C4451513B69D}"/>
</file>

<file path=customXml/itemProps4.xml><?xml version="1.0" encoding="utf-8"?>
<ds:datastoreItem xmlns:ds="http://schemas.openxmlformats.org/officeDocument/2006/customXml" ds:itemID="{7629174C-5899-4C2E-B32C-19A0E3304860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3376</TotalTime>
  <Words>1078</Words>
  <Application>Microsoft Office PowerPoint</Application>
  <PresentationFormat>On-screen Show (4:3)</PresentationFormat>
  <Paragraphs>153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Clarity</vt:lpstr>
      <vt:lpstr>School board trustees: roles and responsibilities</vt:lpstr>
      <vt:lpstr>What do you think school board trustees do? </vt:lpstr>
      <vt:lpstr>Education – It’s in our hands.</vt:lpstr>
      <vt:lpstr>What is a school board trustee?</vt:lpstr>
      <vt:lpstr>Types of Trustees</vt:lpstr>
      <vt:lpstr>The role of the Trustee</vt:lpstr>
      <vt:lpstr> Additional trustee responsibilities: </vt:lpstr>
      <vt:lpstr>Why are trustees important?</vt:lpstr>
      <vt:lpstr> Well-known school board trustees</vt:lpstr>
      <vt:lpstr>School Board Responsibilities</vt:lpstr>
      <vt:lpstr>School Board Responsibilities</vt:lpstr>
      <vt:lpstr>X District School Board</vt:lpstr>
      <vt:lpstr>X District School Board cont.d</vt:lpstr>
      <vt:lpstr>X District School Board cont.d</vt:lpstr>
      <vt:lpstr>The Ontario Public School Boards’ Association</vt:lpstr>
      <vt:lpstr>Who are the people in a  school board?</vt:lpstr>
      <vt:lpstr>What makes for a strong education system?</vt:lpstr>
      <vt:lpstr> What are the “rules” for school? </vt:lpstr>
      <vt:lpstr>Where does the funding  come from?</vt:lpstr>
      <vt:lpstr> Why do you think people run for public office? </vt:lpstr>
      <vt:lpstr>    Why is it important to vote  in elections?</vt:lpstr>
      <vt:lpstr>   What do you think my office looks like?</vt:lpstr>
      <vt:lpstr>  Why are school boards important?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T.J. Goertz</dc:creator>
  <cp:lastModifiedBy>T.J. Goertz</cp:lastModifiedBy>
  <cp:revision>115</cp:revision>
  <cp:lastPrinted>2017-09-27T19:28:26Z</cp:lastPrinted>
  <dcterms:created xsi:type="dcterms:W3CDTF">2013-10-02T14:49:16Z</dcterms:created>
  <dcterms:modified xsi:type="dcterms:W3CDTF">2019-10-09T18:34:00Z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0x0101001D0A0004EE51C7419555D12F546DEAB8</vt:lpwstr>
  </property>
  <property fmtid="{D5CDD505-2E9C-101B-9397-08002B2CF9AE}" pid="3" name="_dlc_DocIdItemGuid">
    <vt:lpwstr>dc8827ed-4c12-486c-8c37-593813b1995d</vt:lpwstr>
  </property>
</Properties>
</file>